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346" r:id="rId3"/>
    <p:sldId id="471" r:id="rId5"/>
    <p:sldId id="349" r:id="rId6"/>
    <p:sldId id="463" r:id="rId7"/>
    <p:sldId id="464" r:id="rId8"/>
    <p:sldId id="465" r:id="rId9"/>
    <p:sldId id="466" r:id="rId10"/>
    <p:sldId id="467" r:id="rId11"/>
    <p:sldId id="468" r:id="rId12"/>
    <p:sldId id="469" r:id="rId13"/>
    <p:sldId id="470" r:id="rId14"/>
    <p:sldId id="462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75" name="作者" initials="A" lastIdx="0" clrIdx="24"/>
  <p:cmAuthor id="7" name="knight" initials="k" lastIdx="1" clrIdx="9"/>
  <p:cmAuthor id="0" name="xiewenliang" initials="x" lastIdx="10" clrIdx="0"/>
  <p:cmAuthor id="8" name="姜伟光" initials="姜" lastIdx="1" clrIdx="0"/>
  <p:cmAuthor id="2" name="Mia Vida Villanueva" initials="M" lastIdx="1" clrIdx="0"/>
  <p:cmAuthor id="9" name="l" initials="l" lastIdx="2" clrIdx="1"/>
  <p:cmAuthor id="3" name="Administrator" initials="A" lastIdx="1" clrIdx="2"/>
  <p:cmAuthor id="10" name="lenovo" initials="l" lastIdx="6" clrIdx="2"/>
  <p:cmAuthor id="4" name="1206988966@qq.com" initials="1" lastIdx="1" clrIdx="2"/>
  <p:cmAuthor id="5" name="ming qiu" initials="m" lastIdx="17" clrIdx="1"/>
  <p:cmAuthor id="76" name="Sky123.Org" initials="S" lastIdx="3" clrIdx="25"/>
  <p:cmAuthor id="6" name="千 寻" initials="千" lastIdx="1" clrIdx="0"/>
  <p:cmAuthor id="14" name="lyxhn" initials="l" lastIdx="1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>
                    <a:lumMod val="65000"/>
                  </a:schemeClr>
                </a:solidFill>
                <a:sym typeface="+mn-ea"/>
              </a:rPr>
              <a:t>北大三院</a:t>
            </a:r>
            <a:r>
              <a:rPr lang="en-US" altLang="zh-CN">
                <a:solidFill>
                  <a:schemeClr val="bg1">
                    <a:lumMod val="65000"/>
                  </a:schemeClr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sym typeface="+mn-ea"/>
              </a:rPr>
              <a:t>李慧博</a:t>
            </a:r>
            <a:r>
              <a:rPr lang="en-US" altLang="zh-CN">
                <a:solidFill>
                  <a:schemeClr val="bg1">
                    <a:lumMod val="65000"/>
                  </a:schemeClr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sym typeface="+mn-ea"/>
              </a:rPr>
              <a:t>质子泵抑制剂专项点评</a:t>
            </a:r>
            <a:endParaRPr lang="zh-CN" altLang="en-US" b="1">
              <a:solidFill>
                <a:schemeClr val="bg1">
                  <a:lumMod val="65000"/>
                </a:schemeClr>
              </a:solidFill>
              <a:sym typeface="+mn-ea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B828F-14B2-4330-A5A3-842EB6660A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vinegar </a:t>
            </a:r>
            <a:r>
              <a:rPr lang="zh-CN" altLang="en-US"/>
              <a:t>醋</a:t>
            </a:r>
            <a:endParaRPr lang="zh-CN" altLang="en-US"/>
          </a:p>
          <a:p>
            <a:r>
              <a:rPr lang="zh-CN" altLang="en-US"/>
              <a:t>质子泵抑制剂（</a:t>
            </a:r>
            <a:r>
              <a:rPr lang="en-US" altLang="zh-CN"/>
              <a:t>Proton Pump Inhibitors</a:t>
            </a:r>
            <a:r>
              <a:rPr lang="zh-CN" altLang="en-US"/>
              <a:t>，</a:t>
            </a:r>
            <a:r>
              <a:rPr lang="en-US" altLang="zh-CN"/>
              <a:t>PPIs</a:t>
            </a:r>
            <a:r>
              <a:rPr lang="zh-CN" altLang="en-US"/>
              <a:t>）广泛用于治疗急、慢性消化系统酸相关性疾病，包括胃食管反流病（</a:t>
            </a:r>
            <a:r>
              <a:rPr lang="en-US" altLang="zh-CN"/>
              <a:t>Gastroesophageal Reflux Disease, GERD</a:t>
            </a:r>
            <a:r>
              <a:rPr lang="zh-CN" altLang="en-US"/>
              <a:t>）、卓</a:t>
            </a:r>
            <a:r>
              <a:rPr lang="en-US" altLang="zh-CN"/>
              <a:t>-</a:t>
            </a:r>
            <a:r>
              <a:rPr lang="zh-CN" altLang="en-US"/>
              <a:t>艾综合征、消化性溃疡、上消化道出血及相关疾病，根除幽门螺杆菌（</a:t>
            </a:r>
            <a:r>
              <a:rPr lang="en-US" altLang="zh-CN"/>
              <a:t>Helicobacter pylori</a:t>
            </a:r>
            <a:r>
              <a:rPr lang="zh-CN" altLang="en-US"/>
              <a:t>，</a:t>
            </a:r>
            <a:r>
              <a:rPr lang="en-US" altLang="zh-CN"/>
              <a:t>H.pylori</a:t>
            </a:r>
            <a:r>
              <a:rPr lang="zh-CN" altLang="en-US"/>
              <a:t>）感染，以及预防和治疗应激性胃黏膜病变等。近年来，质子泵抑制剂的临床应用存在超适应证、超剂量、超疗程用药以及药物联合使用不当等情况，可能增加患者用药的风险以及经济负担。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60B8-0451-4AFD-B045-279232C6F9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9DA50-5C31-4942-BAEE-D0F9D461C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Lenovo\Desktop\未命名 -122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69" y="3371690"/>
            <a:ext cx="4572996" cy="34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1" y="551369"/>
            <a:ext cx="12191998" cy="410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55345" y="241300"/>
            <a:ext cx="6963410" cy="720725"/>
          </a:xfrm>
          <a:prstGeom prst="rect">
            <a:avLst/>
          </a:prstGeom>
          <a:solidFill>
            <a:srgbClr val="4CB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1" y="1"/>
            <a:ext cx="855426" cy="821364"/>
          </a:xfrm>
          <a:prstGeom prst="rect">
            <a:avLst/>
          </a:prstGeom>
          <a:solidFill>
            <a:srgbClr val="007CC2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27712" y="410683"/>
            <a:ext cx="520120" cy="557776"/>
          </a:xfrm>
          <a:prstGeom prst="rect">
            <a:avLst/>
          </a:prstGeom>
          <a:solidFill>
            <a:srgbClr val="1E9CEA">
              <a:alpha val="76000"/>
            </a:srgb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5" descr="C:\Users\Lenovo\Desktop\未命名 -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94" y="202723"/>
            <a:ext cx="1168460" cy="1164148"/>
          </a:xfrm>
          <a:prstGeom prst="rect">
            <a:avLst/>
          </a:prstGeom>
          <a:noFill/>
          <a:effectLst>
            <a:outerShdw blurRad="50800" dist="38100" dir="7620000" algn="tl" rotWithShape="0">
              <a:srgbClr val="10415C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10255250" y="92710"/>
            <a:ext cx="1936750" cy="175450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Lenovo\Desktop\未命名 -122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169" y="3371690"/>
            <a:ext cx="4572996" cy="34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1" y="551369"/>
            <a:ext cx="12191998" cy="410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855345" y="241300"/>
            <a:ext cx="9116695" cy="720725"/>
          </a:xfrm>
          <a:prstGeom prst="rect">
            <a:avLst/>
          </a:prstGeom>
          <a:solidFill>
            <a:srgbClr val="4CB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1" y="1"/>
            <a:ext cx="855426" cy="821364"/>
          </a:xfrm>
          <a:prstGeom prst="rect">
            <a:avLst/>
          </a:prstGeom>
          <a:solidFill>
            <a:srgbClr val="007CC2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27712" y="410683"/>
            <a:ext cx="520120" cy="557776"/>
          </a:xfrm>
          <a:prstGeom prst="rect">
            <a:avLst/>
          </a:prstGeom>
          <a:solidFill>
            <a:srgbClr val="1E9CEA">
              <a:alpha val="76000"/>
            </a:srgbClr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5" descr="C:\Users\Lenovo\Desktop\未命名 -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394" y="202723"/>
            <a:ext cx="1168460" cy="1164148"/>
          </a:xfrm>
          <a:prstGeom prst="rect">
            <a:avLst/>
          </a:prstGeom>
          <a:noFill/>
          <a:effectLst>
            <a:outerShdw blurRad="50800" dist="38100" dir="7620000" algn="tl" rotWithShape="0">
              <a:srgbClr val="10415C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10255250" y="92710"/>
            <a:ext cx="1936750" cy="175450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Lenovo\Desktop\未命名 -122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04" y="3391375"/>
            <a:ext cx="4572996" cy="348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2769870" y="2474595"/>
            <a:ext cx="6910070" cy="1685290"/>
          </a:xfrm>
          <a:prstGeom prst="rect">
            <a:avLst/>
          </a:prstGeom>
          <a:solidFill>
            <a:srgbClr val="50B2EE"/>
          </a:solidFill>
          <a:ln>
            <a:solidFill>
              <a:srgbClr val="50B2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pic>
        <p:nvPicPr>
          <p:cNvPr id="3" name="Picture 5" descr="C:\Users\Lenovo\Desktop\未命名 -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70485"/>
            <a:ext cx="1632585" cy="1626870"/>
          </a:xfrm>
          <a:prstGeom prst="rect">
            <a:avLst/>
          </a:prstGeom>
          <a:noFill/>
          <a:effectLst>
            <a:outerShdw blurRad="50800" dist="38100" dir="7620000" algn="tl" rotWithShape="0">
              <a:srgbClr val="10415C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10255250" y="92710"/>
            <a:ext cx="1936750" cy="175450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731"/>
            <a:ext cx="10972800" cy="4441826"/>
          </a:xfrm>
        </p:spPr>
        <p:txBody>
          <a:bodyPr/>
          <a:lstStyle>
            <a:lvl1pPr>
              <a:defRPr>
                <a:ea typeface="微软雅黑" panose="020B0503020204020204" charset="-122"/>
              </a:defRPr>
            </a:lvl1pPr>
            <a:lvl2pPr>
              <a:defRPr>
                <a:ea typeface="微软雅黑" panose="020B0503020204020204" charset="-122"/>
              </a:defRPr>
            </a:lvl2pPr>
            <a:lvl3pPr>
              <a:defRPr>
                <a:ea typeface="微软雅黑" panose="020B0503020204020204" charset="-122"/>
              </a:defRPr>
            </a:lvl3pPr>
            <a:lvl4pPr>
              <a:defRPr>
                <a:ea typeface="微软雅黑" panose="020B0503020204020204" charset="-122"/>
              </a:defRPr>
            </a:lvl4pPr>
            <a:lvl5pPr>
              <a:defRPr>
                <a:ea typeface="微软雅黑" panose="020B0503020204020204" charset="-122"/>
              </a:defRPr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25450"/>
            <a:ext cx="8145137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1023620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713B60B8-0451-4AFD-B045-279232C6F9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6F29DA50-5C31-4942-BAEE-D0F9D461C65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3200" b="0" i="0" u="none" kern="1200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Lenovo\Desktop\未命名 -1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4765" y="-298450"/>
            <a:ext cx="12332335" cy="715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占位符 10"/>
          <p:cNvSpPr txBox="1"/>
          <p:nvPr/>
        </p:nvSpPr>
        <p:spPr>
          <a:xfrm>
            <a:off x="479425" y="1972922"/>
            <a:ext cx="11216640" cy="167005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kern="1200" dirty="0">
                <a:solidFill>
                  <a:srgbClr val="FBFBFC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此处填入项目名称</a:t>
            </a:r>
            <a:endParaRPr sz="54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31" name="Picture 7" descr="C:\Users\Lenovo\Desktop\未命名 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24" y="580111"/>
            <a:ext cx="3407752" cy="7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514215" y="4449445"/>
            <a:ext cx="3840480" cy="23069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本中心主要研究者：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****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申办者：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****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合同研究组织：</a:t>
            </a:r>
            <a:r>
              <a:rPr lang="zh-CN" altLang="en-US" sz="2400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（如适用）</a:t>
            </a:r>
            <a:endParaRPr lang="zh-CN" altLang="en-US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组长单位：</a:t>
            </a:r>
            <a:r>
              <a:rPr lang="zh-CN" altLang="en-US" sz="2400" i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（如适用）</a:t>
            </a:r>
            <a:endParaRPr lang="zh-CN" altLang="en-US" sz="2400" i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 txBox="1"/>
          <p:nvPr/>
        </p:nvSpPr>
        <p:spPr>
          <a:xfrm>
            <a:off x="1270635" y="262255"/>
            <a:ext cx="10608310" cy="810260"/>
          </a:xfrm>
          <a:prstGeom prst="rect">
            <a:avLst/>
          </a:prstGeom>
        </p:spPr>
        <p:txBody>
          <a:bodyPr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软雅黑" panose="020B0503020204020204" charset="-122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风险说明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1085" y="1542415"/>
            <a:ext cx="102292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C00000"/>
                </a:solidFill>
              </a:rPr>
              <a:t>已知常见不良事件</a:t>
            </a:r>
            <a:endParaRPr lang="zh-CN" altLang="en-US" sz="2000" i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C00000"/>
                </a:solidFill>
              </a:rPr>
              <a:t>已知严重不良事件</a:t>
            </a:r>
            <a:endParaRPr lang="zh-CN" altLang="en-US" sz="2000" i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C00000"/>
                </a:solidFill>
              </a:rPr>
              <a:t>可能不良事件</a:t>
            </a:r>
            <a:endParaRPr lang="zh-CN" altLang="en-US" sz="2000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 txBox="1"/>
          <p:nvPr/>
        </p:nvSpPr>
        <p:spPr>
          <a:xfrm>
            <a:off x="1270635" y="262255"/>
            <a:ext cx="10608310" cy="810260"/>
          </a:xfrm>
          <a:prstGeom prst="rect">
            <a:avLst/>
          </a:prstGeom>
        </p:spPr>
        <p:txBody>
          <a:bodyPr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软雅黑" panose="020B0503020204020204" charset="-122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研究过程中权责说明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1085" y="1542415"/>
            <a:ext cx="102292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C00000"/>
                </a:solidFill>
              </a:rPr>
              <a:t>受试者在研究过程中发生与研究相关的损害时，谁承担相关费用和补偿以及赔偿？</a:t>
            </a:r>
            <a:endParaRPr lang="zh-CN" altLang="en-US" sz="2000" i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C00000"/>
                </a:solidFill>
              </a:rPr>
              <a:t>研究过程中发生纠纷时，由哪一方负责处理纠纷？</a:t>
            </a:r>
            <a:endParaRPr lang="zh-CN" altLang="en-US" sz="2000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44140" y="2716530"/>
            <a:ext cx="71945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7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谢</a:t>
            </a:r>
            <a:r>
              <a:rPr lang="en-US" altLang="zh-CN" sz="7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sz="7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谢！</a:t>
            </a:r>
            <a:endParaRPr lang="zh-CN" sz="72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18490" y="1548765"/>
            <a:ext cx="91986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C00000"/>
                </a:solidFill>
              </a:rPr>
              <a:t>说明：</a:t>
            </a:r>
            <a:endParaRPr lang="zh-CN" altLang="en-US" sz="2000" b="1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rgbClr val="C00000"/>
                </a:solidFill>
              </a:rPr>
              <a:t>幻灯内容可以增加，若删除相关内容，需要与伦理办沟通</a:t>
            </a:r>
            <a:endParaRPr lang="zh-CN" altLang="en-US" sz="2000" b="1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rgbClr val="C00000"/>
                </a:solidFill>
              </a:rPr>
              <a:t>幻灯内容页面放不下可以加页</a:t>
            </a:r>
            <a:endParaRPr lang="zh-CN" altLang="en-US" sz="2000" b="1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rgbClr val="C00000"/>
                </a:solidFill>
              </a:rPr>
              <a:t>汇报时间控制在</a:t>
            </a:r>
            <a:r>
              <a:rPr lang="en-US" altLang="zh-CN" sz="2000" b="1">
                <a:solidFill>
                  <a:srgbClr val="C00000"/>
                </a:solidFill>
              </a:rPr>
              <a:t>10</a:t>
            </a:r>
            <a:r>
              <a:rPr lang="zh-CN" altLang="en-US" sz="2000" b="1">
                <a:solidFill>
                  <a:srgbClr val="C00000"/>
                </a:solidFill>
              </a:rPr>
              <a:t>分钟内，超时可能会要求停止汇报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 txBox="1"/>
          <p:nvPr/>
        </p:nvSpPr>
        <p:spPr>
          <a:xfrm>
            <a:off x="938530" y="262255"/>
            <a:ext cx="10940415" cy="810260"/>
          </a:xfrm>
          <a:prstGeom prst="rect">
            <a:avLst/>
          </a:prstGeom>
        </p:spPr>
        <p:txBody>
          <a:bodyPr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软雅黑" panose="020B0503020204020204" charset="-122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政府部门批件或情况说明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0755" y="1573530"/>
            <a:ext cx="97961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</a:rPr>
              <a:t>临床试验批件或通知书扫描件、如是</a:t>
            </a:r>
            <a:r>
              <a:rPr lang="en-US" altLang="en-US" sz="2000" i="1">
                <a:solidFill>
                  <a:srgbClr val="C00000"/>
                </a:solidFill>
              </a:rPr>
              <a:t>Ⅳ</a:t>
            </a:r>
            <a:r>
              <a:rPr lang="zh-CN" altLang="en-US" sz="2000" i="1">
                <a:solidFill>
                  <a:srgbClr val="C00000"/>
                </a:solidFill>
              </a:rPr>
              <a:t>期项目，提供药品注册证书扫描件，</a:t>
            </a:r>
            <a:r>
              <a:rPr lang="en-US" altLang="zh-CN" sz="2000" i="1">
                <a:solidFill>
                  <a:srgbClr val="C00000"/>
                </a:solidFill>
              </a:rPr>
              <a:t>NMPA</a:t>
            </a:r>
            <a:r>
              <a:rPr lang="zh-CN" altLang="en-US" sz="2000" i="1">
                <a:solidFill>
                  <a:srgbClr val="C00000"/>
                </a:solidFill>
              </a:rPr>
              <a:t>对</a:t>
            </a:r>
            <a:r>
              <a:rPr lang="en-US" altLang="en-US" sz="2000" i="1">
                <a:solidFill>
                  <a:srgbClr val="C00000"/>
                </a:solidFill>
                <a:sym typeface="+mn-ea"/>
              </a:rPr>
              <a:t>Ⅳ</a:t>
            </a:r>
            <a:r>
              <a:rPr lang="zh-CN" altLang="en-US" sz="2000" i="1">
                <a:solidFill>
                  <a:srgbClr val="C00000"/>
                </a:solidFill>
                <a:sym typeface="+mn-ea"/>
              </a:rPr>
              <a:t>期临床试验的要求</a:t>
            </a:r>
            <a:endParaRPr lang="zh-CN" altLang="en-US" sz="2000" i="1">
              <a:solidFill>
                <a:srgbClr val="C00000"/>
              </a:solidFill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  <a:sym typeface="+mn-ea"/>
              </a:rPr>
              <a:t>临床研究经费来源说明或立项材料</a:t>
            </a:r>
            <a:endParaRPr lang="zh-CN" altLang="en-US" sz="2000" i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 txBox="1"/>
          <p:nvPr/>
        </p:nvSpPr>
        <p:spPr>
          <a:xfrm>
            <a:off x="1270635" y="262255"/>
            <a:ext cx="10608310" cy="810260"/>
          </a:xfrm>
          <a:prstGeom prst="rect">
            <a:avLst/>
          </a:prstGeom>
        </p:spPr>
        <p:txBody>
          <a:bodyPr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软雅黑" panose="020B0503020204020204" charset="-122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研究背景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0000" y="1349375"/>
            <a:ext cx="874458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研究目的：</a:t>
            </a:r>
            <a:r>
              <a:rPr lang="en-US" altLang="zh-CN" sz="2000">
                <a:solidFill>
                  <a:schemeClr val="tx1"/>
                </a:solidFill>
              </a:rPr>
              <a:t>****</a:t>
            </a:r>
            <a:endParaRPr lang="en-US" altLang="zh-CN" sz="2000" b="1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研究背景：</a:t>
            </a:r>
            <a:r>
              <a:rPr lang="en-US" altLang="zh-CN" sz="2000">
                <a:solidFill>
                  <a:schemeClr val="tx1"/>
                </a:solidFill>
              </a:rPr>
              <a:t>****</a:t>
            </a:r>
            <a:endParaRPr lang="en-US" altLang="zh-CN" sz="2000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</a:pPr>
            <a:endParaRPr lang="en-US" altLang="zh-CN" sz="2000" b="1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</a:pPr>
            <a:endParaRPr lang="en-US" altLang="zh-CN" sz="2000" b="1">
              <a:solidFill>
                <a:schemeClr val="tx1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chemeClr val="tx1"/>
                </a:solidFill>
              </a:rPr>
              <a:t>组长单位批件：</a:t>
            </a:r>
            <a:r>
              <a:rPr lang="zh-CN" altLang="en-US" sz="2000" i="1">
                <a:solidFill>
                  <a:srgbClr val="FF0000"/>
                </a:solidFill>
              </a:rPr>
              <a:t>（若适用）</a:t>
            </a:r>
            <a:endParaRPr lang="zh-CN" altLang="en-US" sz="2000" b="1">
              <a:solidFill>
                <a:schemeClr val="tx1"/>
              </a:solidFill>
            </a:endParaRPr>
          </a:p>
          <a:p>
            <a:endParaRPr lang="zh-CN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 txBox="1"/>
          <p:nvPr/>
        </p:nvSpPr>
        <p:spPr>
          <a:xfrm>
            <a:off x="1270635" y="262255"/>
            <a:ext cx="10608310" cy="810260"/>
          </a:xfrm>
          <a:prstGeom prst="rect">
            <a:avLst/>
          </a:prstGeom>
        </p:spPr>
        <p:txBody>
          <a:bodyPr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软雅黑" panose="020B0503020204020204" charset="-122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研究手册要点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8045" y="1472565"/>
            <a:ext cx="10576560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  <a:sym typeface="+mn-ea"/>
              </a:rPr>
              <a:t>研究药物/器械</a:t>
            </a:r>
            <a:r>
              <a:rPr lang="en-US" altLang="zh-CN" sz="2000" i="1">
                <a:solidFill>
                  <a:srgbClr val="C00000"/>
                </a:solidFill>
                <a:sym typeface="+mn-ea"/>
              </a:rPr>
              <a:t>/</a:t>
            </a:r>
            <a:r>
              <a:rPr lang="zh-CN" altLang="en-US" sz="2000" i="1">
                <a:solidFill>
                  <a:srgbClr val="C00000"/>
                </a:solidFill>
                <a:sym typeface="+mn-ea"/>
              </a:rPr>
              <a:t>产品简介</a:t>
            </a:r>
            <a:endParaRPr lang="zh-CN" altLang="en-US" sz="2000" i="1">
              <a:solidFill>
                <a:srgbClr val="C00000"/>
              </a:solidFill>
              <a:sym typeface="+mn-ea"/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</a:rPr>
              <a:t>研究中有临床意义的发现和与该研究有关的研究结果；</a:t>
            </a:r>
            <a:endParaRPr lang="zh-CN" altLang="en-US" sz="2000" i="1">
              <a:solidFill>
                <a:srgbClr val="C00000"/>
              </a:solidFill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</a:rPr>
              <a:t>动物实验安全性评价的主要结果；</a:t>
            </a:r>
            <a:endParaRPr lang="zh-CN" altLang="en-US" sz="2000" i="1">
              <a:solidFill>
                <a:srgbClr val="C00000"/>
              </a:solidFill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</a:rPr>
              <a:t>前期已知对人体的可能危险与收益，药物相互作用研究结果及结论</a:t>
            </a:r>
            <a:endParaRPr lang="zh-CN" altLang="en-US" sz="2000" i="1">
              <a:solidFill>
                <a:srgbClr val="C00000"/>
              </a:solidFill>
            </a:endParaRPr>
          </a:p>
          <a:p>
            <a:endParaRPr lang="zh-CN" altLang="en-US" sz="1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 txBox="1"/>
          <p:nvPr/>
        </p:nvSpPr>
        <p:spPr>
          <a:xfrm>
            <a:off x="1270635" y="262255"/>
            <a:ext cx="10608310" cy="810260"/>
          </a:xfrm>
          <a:prstGeom prst="rect">
            <a:avLst/>
          </a:prstGeom>
        </p:spPr>
        <p:txBody>
          <a:bodyPr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软雅黑" panose="020B0503020204020204" charset="-122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研究设计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8045" y="1472565"/>
            <a:ext cx="1057656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</a:rPr>
              <a:t>研究设计（</a:t>
            </a:r>
            <a:r>
              <a:rPr lang="zh-CN" altLang="en-US" sz="2000" i="1">
                <a:solidFill>
                  <a:srgbClr val="C00000"/>
                </a:solidFill>
                <a:sym typeface="+mn-ea"/>
              </a:rPr>
              <a:t>前瞻性/多中心/随机对照/非劣效研究/盲法</a:t>
            </a:r>
            <a:r>
              <a:rPr lang="zh-CN" altLang="en-US" sz="2000" i="1">
                <a:solidFill>
                  <a:srgbClr val="C00000"/>
                </a:solidFill>
                <a:sym typeface="+mn-ea"/>
              </a:rPr>
              <a:t>?）</a:t>
            </a:r>
            <a:endParaRPr lang="zh-CN" altLang="en-US" sz="2000" i="1">
              <a:solidFill>
                <a:srgbClr val="C00000"/>
              </a:solidFill>
              <a:sym typeface="+mn-ea"/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  <a:sym typeface="+mn-ea"/>
              </a:rPr>
              <a:t>总例数/本中心例数（试验组**例，对照组**例）</a:t>
            </a:r>
            <a:endParaRPr lang="zh-CN" altLang="en-US" sz="2000" i="1">
              <a:solidFill>
                <a:srgbClr val="C00000"/>
              </a:solidFill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  <a:sym typeface="+mn-ea"/>
              </a:rPr>
              <a:t>总体设计路线图</a:t>
            </a:r>
            <a:endParaRPr lang="zh-CN" altLang="en-US" sz="2000" i="1">
              <a:solidFill>
                <a:srgbClr val="C00000"/>
              </a:solidFill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</a:rPr>
              <a:t>适应症及适应症常规临床治疗方案（可替代方案）</a:t>
            </a:r>
            <a:endParaRPr lang="zh-CN" altLang="en-US" sz="2000" i="1">
              <a:solidFill>
                <a:srgbClr val="C00000"/>
              </a:solidFill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</a:rPr>
              <a:t>给药方法、给药剂量、疗程及依据</a:t>
            </a:r>
            <a:endParaRPr lang="zh-CN" altLang="en-US" sz="2000" i="1">
              <a:solidFill>
                <a:srgbClr val="C00000"/>
              </a:solidFill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</a:rPr>
              <a:t>伴随治疗</a:t>
            </a:r>
            <a:endParaRPr lang="zh-CN" altLang="en-US" sz="2000" i="1">
              <a:solidFill>
                <a:srgbClr val="C00000"/>
              </a:solidFill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</a:rPr>
              <a:t>安全性评价指标，有效性评价指标</a:t>
            </a:r>
            <a:endParaRPr lang="zh-CN" altLang="en-US" sz="2000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 txBox="1"/>
          <p:nvPr/>
        </p:nvSpPr>
        <p:spPr>
          <a:xfrm>
            <a:off x="1270635" y="262255"/>
            <a:ext cx="10608310" cy="810260"/>
          </a:xfrm>
          <a:prstGeom prst="rect">
            <a:avLst/>
          </a:prstGeom>
        </p:spPr>
        <p:txBody>
          <a:bodyPr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软雅黑" panose="020B0503020204020204" charset="-122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受试者招募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1085" y="1542415"/>
            <a:ext cx="1022921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</a:rPr>
              <a:t>受试者选择条件（主要的入选和排除标准）</a:t>
            </a:r>
            <a:endParaRPr lang="zh-CN" altLang="en-US" sz="2000" i="1">
              <a:solidFill>
                <a:srgbClr val="C00000"/>
              </a:solidFill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  <a:sym typeface="+mn-ea"/>
              </a:rPr>
              <a:t>受试者退出标准</a:t>
            </a:r>
            <a:endParaRPr lang="zh-CN" altLang="en-US" sz="2000" i="1">
              <a:solidFill>
                <a:srgbClr val="C00000"/>
              </a:solidFill>
              <a:sym typeface="+mn-ea"/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  <a:sym typeface="+mn-ea"/>
              </a:rPr>
              <a:t>研究终止标准</a:t>
            </a:r>
            <a:endParaRPr lang="zh-CN" altLang="en-US" sz="2000" i="1">
              <a:solidFill>
                <a:srgbClr val="C00000"/>
              </a:solidFill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</a:rPr>
              <a:t>紧急情况下破盲的规定（如适用）</a:t>
            </a:r>
            <a:endParaRPr lang="zh-CN" altLang="en-US" sz="2000" i="1">
              <a:solidFill>
                <a:srgbClr val="C00000"/>
              </a:solidFill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i="1">
                <a:solidFill>
                  <a:srgbClr val="C00000"/>
                </a:solidFill>
                <a:sym typeface="+mn-ea"/>
              </a:rPr>
              <a:t>是否涉及弱势群体</a:t>
            </a:r>
            <a:endParaRPr lang="zh-CN" altLang="en-US" sz="2000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 txBox="1"/>
          <p:nvPr/>
        </p:nvSpPr>
        <p:spPr>
          <a:xfrm>
            <a:off x="1270635" y="262255"/>
            <a:ext cx="10608310" cy="810260"/>
          </a:xfrm>
          <a:prstGeom prst="rect">
            <a:avLst/>
          </a:prstGeom>
        </p:spPr>
        <p:txBody>
          <a:bodyPr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软雅黑" panose="020B0503020204020204" charset="-122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对照组的选择及选择依据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1085" y="1542415"/>
            <a:ext cx="102292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C00000"/>
                </a:solidFill>
              </a:rPr>
              <a:t>对照选择及选择依据，如为安慰剂对照，应详细说明其理由和风险及应急预案</a:t>
            </a:r>
            <a:endParaRPr lang="zh-CN" altLang="en-US" sz="2000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1"/>
          <p:cNvSpPr txBox="1"/>
          <p:nvPr/>
        </p:nvSpPr>
        <p:spPr>
          <a:xfrm>
            <a:off x="1270635" y="262255"/>
            <a:ext cx="10608310" cy="810260"/>
          </a:xfrm>
          <a:prstGeom prst="rect">
            <a:avLst/>
          </a:prstGeom>
        </p:spPr>
        <p:txBody>
          <a:bodyPr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微软雅黑" panose="020B0503020204020204" charset="-122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获益说明与信息保密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61085" y="1542415"/>
            <a:ext cx="102292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C00000"/>
                </a:solidFill>
              </a:rPr>
              <a:t>受试者可能的临床获益</a:t>
            </a:r>
            <a:endParaRPr lang="zh-CN" altLang="en-US" sz="2000" i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C00000"/>
                </a:solidFill>
              </a:rPr>
              <a:t>受试者补偿（包括交通费、营养补偿、住院补偿等）</a:t>
            </a:r>
            <a:endParaRPr lang="zh-CN" altLang="en-US" sz="2000" i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C00000"/>
                </a:solidFill>
              </a:rPr>
              <a:t>试验药物是否免费</a:t>
            </a:r>
            <a:endParaRPr lang="zh-CN" altLang="en-US" sz="2000" i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C00000"/>
                </a:solidFill>
              </a:rPr>
              <a:t>相关检查是否免费等</a:t>
            </a:r>
            <a:endParaRPr lang="zh-CN" altLang="en-US" sz="2000" i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C00000"/>
                </a:solidFill>
              </a:rPr>
              <a:t>受试者参加试验自愿原则</a:t>
            </a:r>
            <a:endParaRPr lang="zh-CN" altLang="en-US" sz="2000" i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i="1">
                <a:solidFill>
                  <a:srgbClr val="C00000"/>
                </a:solidFill>
              </a:rPr>
              <a:t>受试者个人信息和隐私保护措施</a:t>
            </a:r>
            <a:endParaRPr lang="zh-CN" altLang="en-US" sz="2000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p="http://schemas.openxmlformats.org/presentationml/2006/main">
  <p:tag name="commondata" val="eyJoZGlkIjoiODAxNmI4MTI3ZDNjN2QxYzg4MGM5NjYwMTYzZDkyOWIifQ=="/>
  <p:tag name="resource_record_key" val="{&quot;70&quot;:[3320039,3314340,3314082]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en-US" altLang="zh-CN" sz="1600" b="1">
            <a:solidFill>
              <a:srgbClr val="C00000"/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WPS 演示</Application>
  <PresentationFormat>宽屏</PresentationFormat>
  <Paragraphs>78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willi</cp:lastModifiedBy>
  <cp:revision>46</cp:revision>
  <dcterms:created xsi:type="dcterms:W3CDTF">2023-08-09T12:44:00Z</dcterms:created>
  <dcterms:modified xsi:type="dcterms:W3CDTF">2026-05-22T04:07:49Z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B48DD2F23B7D4664B4EC5D7AC7AD4C62_13</vt:lpwstr>
  </property>
  <property fmtid="{D5CDD505-2E9C-101B-9397-08002B2CF9AE}" pid="3" name="KSOProductBuildVer">
    <vt:lpwstr>2052-12.1.0.26375</vt:lpwstr>
  </property>
</Properties>
</file>