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346" r:id="rId3"/>
    <p:sldId id="349" r:id="rId5"/>
    <p:sldId id="462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75" name="作者" initials="A" lastIdx="0" clrIdx="24"/>
  <p:cmAuthor id="7" name="knight" initials="k" lastIdx="1" clrIdx="9"/>
  <p:cmAuthor id="0" name="xiewenliang" initials="x" lastIdx="10" clrIdx="0"/>
  <p:cmAuthor id="8" name="姜伟光" initials="姜" lastIdx="1" clrIdx="0"/>
  <p:cmAuthor id="2" name="Mia Vida Villanueva" initials="M" lastIdx="1" clrIdx="0"/>
  <p:cmAuthor id="9" name="l" initials="l" lastIdx="2" clrIdx="1"/>
  <p:cmAuthor id="3" name="Administrator" initials="A" lastIdx="1" clrIdx="2"/>
  <p:cmAuthor id="10" name="lenovo" initials="l" lastIdx="6" clrIdx="2"/>
  <p:cmAuthor id="4" name="1206988966@qq.com" initials="1" lastIdx="1" clrIdx="2"/>
  <p:cmAuthor id="5" name="ming qiu" initials="m" lastIdx="17" clrIdx="1"/>
  <p:cmAuthor id="76" name="Sky123.Org" initials="S" lastIdx="3" clrIdx="25"/>
  <p:cmAuthor id="6" name="千 寻" initials="千" lastIdx="1" clrIdx="0"/>
  <p:cmAuthor id="14" name="lyxhn" initials="l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北大三院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李慧博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质子泵抑制剂专项点评</a:t>
            </a:r>
            <a:endParaRPr lang="zh-CN" altLang="en-US" b="1">
              <a:solidFill>
                <a:schemeClr val="bg1">
                  <a:lumMod val="65000"/>
                </a:schemeClr>
              </a:solidFill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28F-14B2-4330-A5A3-842EB6660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vinegar </a:t>
            </a:r>
            <a:r>
              <a:rPr lang="zh-CN" altLang="en-US"/>
              <a:t>醋</a:t>
            </a:r>
            <a:endParaRPr lang="zh-CN" altLang="en-US"/>
          </a:p>
          <a:p>
            <a:r>
              <a:rPr lang="zh-CN" altLang="en-US"/>
              <a:t>质子泵抑制剂（</a:t>
            </a:r>
            <a:r>
              <a:rPr lang="en-US" altLang="zh-CN"/>
              <a:t>Proton Pump Inhibitors</a:t>
            </a:r>
            <a:r>
              <a:rPr lang="zh-CN" altLang="en-US"/>
              <a:t>，</a:t>
            </a:r>
            <a:r>
              <a:rPr lang="en-US" altLang="zh-CN"/>
              <a:t>PPIs</a:t>
            </a:r>
            <a:r>
              <a:rPr lang="zh-CN" altLang="en-US"/>
              <a:t>）广泛用于治疗急、慢性消化系统酸相关性疾病，包括胃食管反流病（</a:t>
            </a:r>
            <a:r>
              <a:rPr lang="en-US" altLang="zh-CN"/>
              <a:t>Gastroesophageal Reflux Disease, GERD</a:t>
            </a:r>
            <a:r>
              <a:rPr lang="zh-CN" altLang="en-US"/>
              <a:t>）、卓</a:t>
            </a:r>
            <a:r>
              <a:rPr lang="en-US" altLang="zh-CN"/>
              <a:t>-</a:t>
            </a:r>
            <a:r>
              <a:rPr lang="zh-CN" altLang="en-US"/>
              <a:t>艾综合征、消化性溃疡、上消化道出血及相关疾病，根除幽门螺杆菌（</a:t>
            </a:r>
            <a:r>
              <a:rPr lang="en-US" altLang="zh-CN"/>
              <a:t>Helicobacter pylori</a:t>
            </a:r>
            <a:r>
              <a:rPr lang="zh-CN" altLang="en-US"/>
              <a:t>，</a:t>
            </a:r>
            <a:r>
              <a:rPr lang="en-US" altLang="zh-CN"/>
              <a:t>H.pylori</a:t>
            </a:r>
            <a:r>
              <a:rPr lang="zh-CN" altLang="en-US"/>
              <a:t>）感染，以及预防和治疗应激性胃黏膜病变等。近年来，质子泵抑制剂的临床应用存在超适应证、超剂量、超疗程用药以及药物联合使用不当等情况，可能增加患者用药的风险以及经济负担。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0B8-0451-4AFD-B045-279232C6F9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DA50-5C31-4942-BAEE-D0F9D461C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69" y="3371690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" y="551369"/>
            <a:ext cx="12191998" cy="4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55345" y="241300"/>
            <a:ext cx="6963410" cy="720725"/>
          </a:xfrm>
          <a:prstGeom prst="rect">
            <a:avLst/>
          </a:prstGeom>
          <a:solidFill>
            <a:srgbClr val="4CB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1"/>
            <a:ext cx="855426" cy="821364"/>
          </a:xfrm>
          <a:prstGeom prst="rect">
            <a:avLst/>
          </a:prstGeom>
          <a:solidFill>
            <a:srgbClr val="007CC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27712" y="410683"/>
            <a:ext cx="520120" cy="557776"/>
          </a:xfrm>
          <a:prstGeom prst="rect">
            <a:avLst/>
          </a:prstGeom>
          <a:solidFill>
            <a:srgbClr val="1E9CEA">
              <a:alpha val="76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4" y="202723"/>
            <a:ext cx="1168460" cy="1164148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69" y="3371690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" y="551369"/>
            <a:ext cx="12191998" cy="4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55345" y="241300"/>
            <a:ext cx="9116695" cy="720725"/>
          </a:xfrm>
          <a:prstGeom prst="rect">
            <a:avLst/>
          </a:prstGeom>
          <a:solidFill>
            <a:srgbClr val="4CB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1"/>
            <a:ext cx="855426" cy="821364"/>
          </a:xfrm>
          <a:prstGeom prst="rect">
            <a:avLst/>
          </a:prstGeom>
          <a:solidFill>
            <a:srgbClr val="007CC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27712" y="410683"/>
            <a:ext cx="520120" cy="557776"/>
          </a:xfrm>
          <a:prstGeom prst="rect">
            <a:avLst/>
          </a:prstGeom>
          <a:solidFill>
            <a:srgbClr val="1E9CEA">
              <a:alpha val="76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4" y="202723"/>
            <a:ext cx="1168460" cy="1164148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04" y="3391375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2769870" y="2474595"/>
            <a:ext cx="6910070" cy="1685290"/>
          </a:xfrm>
          <a:prstGeom prst="rect">
            <a:avLst/>
          </a:prstGeom>
          <a:solidFill>
            <a:srgbClr val="50B2EE"/>
          </a:solidFill>
          <a:ln>
            <a:solidFill>
              <a:srgbClr val="50B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3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70485"/>
            <a:ext cx="1632585" cy="1626870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  <a:lvl2pPr>
              <a:defRPr>
                <a:ea typeface="微软雅黑" panose="020B0503020204020204" charset="-122"/>
              </a:defRPr>
            </a:lvl2pPr>
            <a:lvl3pPr>
              <a:defRPr>
                <a:ea typeface="微软雅黑" panose="020B0503020204020204" charset="-122"/>
              </a:defRPr>
            </a:lvl3pPr>
            <a:lvl4pPr>
              <a:defRPr>
                <a:ea typeface="微软雅黑" panose="020B0503020204020204" charset="-122"/>
              </a:defRPr>
            </a:lvl4pPr>
            <a:lvl5pPr>
              <a:defRPr>
                <a:ea typeface="微软雅黑" panose="020B0503020204020204" charset="-122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25450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13B60B8-0451-4AFD-B045-279232C6F9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6F29DA50-5C31-4942-BAEE-D0F9D461C6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200" b="0" i="0" u="none" kern="12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enovo\Desktop\未命名 -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-298450"/>
            <a:ext cx="12332335" cy="71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占位符 10"/>
          <p:cNvSpPr txBox="1"/>
          <p:nvPr/>
        </p:nvSpPr>
        <p:spPr>
          <a:xfrm>
            <a:off x="479425" y="1972922"/>
            <a:ext cx="11216640" cy="1670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此处填入项目名称</a:t>
            </a:r>
            <a:endParaRPr sz="54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31" name="Picture 7" descr="C:\Users\Lenovo\Desktop\未命名 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24" y="580111"/>
            <a:ext cx="3407752" cy="7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14215" y="4449445"/>
            <a:ext cx="3840480" cy="2306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本中心主要研究者：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****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申办者：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****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合同研究组织：</a:t>
            </a:r>
            <a:r>
              <a:rPr lang="zh-CN" altLang="en-US" sz="240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（如适用）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组长单位：</a:t>
            </a:r>
            <a:r>
              <a:rPr lang="zh-CN" altLang="en-US" sz="240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（如适用）</a:t>
            </a:r>
            <a:endParaRPr lang="zh-CN" altLang="en-US" sz="2400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938530" y="262255"/>
            <a:ext cx="10940415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修改内容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755" y="1573530"/>
            <a:ext cx="979614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1">
                <a:solidFill>
                  <a:srgbClr val="C00000"/>
                </a:solidFill>
              </a:rPr>
              <a:t>用表格列出原版本对应内容、对应新版本修改内容、修改原因（即修改对比说明）</a:t>
            </a:r>
            <a:endParaRPr lang="zh-CN" sz="2000" i="1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1">
                <a:solidFill>
                  <a:srgbClr val="C00000"/>
                </a:solidFill>
                <a:sym typeface="+mn-ea"/>
              </a:rPr>
              <a:t>若不同位置修改相同内容不必全部罗列，仅需统一说明，重点汇报涉及受试者的重要修正</a:t>
            </a:r>
            <a:endParaRPr lang="zh-CN" sz="2000" i="1">
              <a:solidFill>
                <a:srgbClr val="C0000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000" i="1">
                <a:solidFill>
                  <a:srgbClr val="C00000"/>
                </a:solidFill>
                <a:sym typeface="+mn-ea"/>
              </a:rPr>
              <a:t>汇报时间限制在</a:t>
            </a:r>
            <a:r>
              <a:rPr lang="en-US" altLang="zh-CN" sz="2000" i="1">
                <a:solidFill>
                  <a:srgbClr val="C00000"/>
                </a:solidFill>
                <a:sym typeface="+mn-ea"/>
              </a:rPr>
              <a:t>10</a:t>
            </a:r>
            <a:r>
              <a:rPr lang="zh-CN" altLang="en-US" sz="2000" i="1">
                <a:solidFill>
                  <a:srgbClr val="C00000"/>
                </a:solidFill>
                <a:sym typeface="+mn-ea"/>
              </a:rPr>
              <a:t>分钟内，超时可能会要求停止汇报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i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44140" y="2716530"/>
            <a:ext cx="7194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</a:t>
            </a:r>
            <a:r>
              <a:rPr lang="en-US" alt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谢！</a:t>
            </a:r>
            <a:endParaRPr lang="zh-CN" sz="7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commondata" val="eyJoZGlkIjoiODAxNmI4MTI3ZDNjN2QxYzg4MGM5NjYwMTYzZDkyOWIifQ=="/>
  <p:tag name="resource_record_key" val="{&quot;70&quot;:[3320039,3314340,3314082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1600" b="1">
            <a:solidFill>
              <a:srgbClr val="C0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WPS 演示</Application>
  <PresentationFormat>宽屏</PresentationFormat>
  <Paragraphs>16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willi</cp:lastModifiedBy>
  <cp:revision>47</cp:revision>
  <dcterms:created xsi:type="dcterms:W3CDTF">2023-08-09T12:44:00Z</dcterms:created>
  <dcterms:modified xsi:type="dcterms:W3CDTF">2026-05-22T04:14:28Z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B48DD2F23B7D4664B4EC5D7AC7AD4C62_13</vt:lpwstr>
  </property>
  <property fmtid="{D5CDD505-2E9C-101B-9397-08002B2CF9AE}" pid="3" name="KSOProductBuildVer">
    <vt:lpwstr>2052-12.1.0.26375</vt:lpwstr>
  </property>
</Properties>
</file>