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797675" cy="9925050"/>
  <p:custDataLst>
    <p:tags r:id="rId7"/>
  </p:custDataLst>
  <p:defaultTextStyle>
    <a:defPPr>
      <a:defRPr lang="zh-CN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99CCFF"/>
    <a:srgbClr val="FF00FF"/>
    <a:srgbClr val="66FF99"/>
    <a:srgbClr val="FF6600"/>
    <a:srgbClr val="00FF00"/>
    <a:srgbClr val="3366FF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47" d="100"/>
          <a:sy n="47" d="100"/>
        </p:scale>
        <p:origin x="1507" y="48"/>
      </p:cViewPr>
      <p:guideLst>
        <p:guide orient="horz" pos="2122"/>
        <p:guide pos="283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1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altLang="zh-CN" dirty="0">
                <a:latin typeface="Arial" panose="020B0604020202020204" pitchFamily="34" charset="0"/>
              </a:rPr>
            </a:fld>
            <a:endParaRPr lang="en-US" altLang="zh-CN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Text Box 50"/>
          <p:cNvSpPr txBox="1"/>
          <p:nvPr/>
        </p:nvSpPr>
        <p:spPr>
          <a:xfrm>
            <a:off x="1905000" y="295275"/>
            <a:ext cx="4572000" cy="3987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zh-CN" sz="2000" b="1" dirty="0">
                <a:latin typeface="华文新魏" panose="02010800040101010101" pitchFamily="2" charset="-122"/>
                <a:ea typeface="华文新魏" panose="02010800040101010101" pitchFamily="2" charset="-122"/>
              </a:rPr>
              <a:t>XX</a:t>
            </a:r>
            <a:r>
              <a:rPr lang="zh-CN" altLang="en-US" sz="2000" b="1" dirty="0">
                <a:latin typeface="华文新魏" panose="02010800040101010101" pitchFamily="2" charset="-122"/>
                <a:ea typeface="华文新魏" panose="02010800040101010101" pitchFamily="2" charset="-122"/>
              </a:rPr>
              <a:t>同志基本情况一览表</a:t>
            </a:r>
            <a:endParaRPr lang="zh-CN" altLang="en-US" sz="2000" b="1" dirty="0"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2051" name="Text Box 374"/>
          <p:cNvSpPr txBox="1"/>
          <p:nvPr/>
        </p:nvSpPr>
        <p:spPr>
          <a:xfrm>
            <a:off x="755650" y="673100"/>
            <a:ext cx="863600" cy="576263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800" dirty="0">
                <a:latin typeface="黑体" panose="02010609060101010101" pitchFamily="2" charset="-122"/>
                <a:ea typeface="黑体" panose="02010609060101010101" pitchFamily="2" charset="-122"/>
              </a:rPr>
              <a:t>姓名</a:t>
            </a:r>
            <a:endParaRPr lang="zh-CN" altLang="en-US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52" name="Text Box 375"/>
          <p:cNvSpPr txBox="1"/>
          <p:nvPr/>
        </p:nvSpPr>
        <p:spPr>
          <a:xfrm>
            <a:off x="1619250" y="673100"/>
            <a:ext cx="1008063" cy="576263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en-US" altLang="zh-CN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53" name="Text Box 376"/>
          <p:cNvSpPr txBox="1"/>
          <p:nvPr/>
        </p:nvSpPr>
        <p:spPr>
          <a:xfrm>
            <a:off x="2627313" y="673100"/>
            <a:ext cx="863600" cy="576263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800" dirty="0">
                <a:latin typeface="黑体" panose="02010609060101010101" pitchFamily="2" charset="-122"/>
                <a:ea typeface="黑体" panose="02010609060101010101" pitchFamily="2" charset="-122"/>
              </a:rPr>
              <a:t>性别</a:t>
            </a:r>
            <a:endParaRPr lang="zh-CN" altLang="en-US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54" name="Text Box 377"/>
          <p:cNvSpPr txBox="1"/>
          <p:nvPr/>
        </p:nvSpPr>
        <p:spPr>
          <a:xfrm>
            <a:off x="3491865" y="671195"/>
            <a:ext cx="1008380" cy="57658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zh-CN" altLang="en-US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55" name="Text Box 378"/>
          <p:cNvSpPr txBox="1"/>
          <p:nvPr/>
        </p:nvSpPr>
        <p:spPr>
          <a:xfrm>
            <a:off x="4500563" y="673100"/>
            <a:ext cx="1150937" cy="576263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800" dirty="0">
                <a:latin typeface="黑体" panose="02010609060101010101" pitchFamily="2" charset="-122"/>
                <a:ea typeface="黑体" panose="02010609060101010101" pitchFamily="2" charset="-122"/>
              </a:rPr>
              <a:t>出生年月</a:t>
            </a:r>
            <a:endParaRPr lang="zh-CN" altLang="en-US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800" dirty="0">
                <a:latin typeface="黑体" panose="02010609060101010101" pitchFamily="2" charset="-122"/>
                <a:ea typeface="黑体" panose="02010609060101010101" pitchFamily="2" charset="-122"/>
              </a:rPr>
              <a:t>（  岁）</a:t>
            </a:r>
            <a:endParaRPr lang="zh-CN" altLang="en-US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56" name="Text Box 379"/>
          <p:cNvSpPr txBox="1"/>
          <p:nvPr/>
        </p:nvSpPr>
        <p:spPr>
          <a:xfrm>
            <a:off x="5651500" y="673100"/>
            <a:ext cx="1152525" cy="576263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zh-CN" altLang="en-US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57" name="Text Box 380"/>
          <p:cNvSpPr txBox="1"/>
          <p:nvPr/>
        </p:nvSpPr>
        <p:spPr>
          <a:xfrm>
            <a:off x="6804025" y="673100"/>
            <a:ext cx="1439863" cy="17272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zh-CN" sz="1800" dirty="0">
                <a:latin typeface="黑体" panose="02010609060101010101" pitchFamily="2" charset="-122"/>
                <a:ea typeface="黑体" panose="02010609060101010101" pitchFamily="2" charset="-122"/>
              </a:rPr>
              <a:t>&lt;</a:t>
            </a:r>
            <a:r>
              <a:rPr lang="zh-CN" altLang="en-US" sz="1800" dirty="0">
                <a:latin typeface="黑体" panose="02010609060101010101" pitchFamily="2" charset="-122"/>
                <a:ea typeface="黑体" panose="02010609060101010101" pitchFamily="2" charset="-122"/>
              </a:rPr>
              <a:t>照片</a:t>
            </a:r>
            <a:r>
              <a:rPr lang="en-US" altLang="zh-CN" sz="1800" dirty="0">
                <a:latin typeface="黑体" panose="02010609060101010101" pitchFamily="2" charset="-122"/>
                <a:ea typeface="黑体" panose="02010609060101010101" pitchFamily="2" charset="-122"/>
              </a:rPr>
              <a:t>&gt;</a:t>
            </a:r>
            <a:endParaRPr lang="en-US" altLang="zh-CN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58" name="Text Box 382"/>
          <p:cNvSpPr txBox="1"/>
          <p:nvPr/>
        </p:nvSpPr>
        <p:spPr>
          <a:xfrm>
            <a:off x="755650" y="1249363"/>
            <a:ext cx="863600" cy="5762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800" dirty="0">
                <a:latin typeface="黑体" panose="02010609060101010101" pitchFamily="2" charset="-122"/>
                <a:ea typeface="黑体" panose="02010609060101010101" pitchFamily="2" charset="-122"/>
              </a:rPr>
              <a:t>民族</a:t>
            </a:r>
            <a:endParaRPr lang="zh-CN" altLang="en-US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59" name="Text Box 384"/>
          <p:cNvSpPr txBox="1"/>
          <p:nvPr/>
        </p:nvSpPr>
        <p:spPr>
          <a:xfrm>
            <a:off x="2627313" y="1249363"/>
            <a:ext cx="863600" cy="5762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800" dirty="0">
                <a:latin typeface="黑体" panose="02010609060101010101" pitchFamily="2" charset="-122"/>
                <a:ea typeface="黑体" panose="02010609060101010101" pitchFamily="2" charset="-122"/>
              </a:rPr>
              <a:t>籍贯</a:t>
            </a:r>
            <a:endParaRPr lang="zh-CN" altLang="en-US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0" name="Text Box 385"/>
          <p:cNvSpPr txBox="1"/>
          <p:nvPr/>
        </p:nvSpPr>
        <p:spPr>
          <a:xfrm>
            <a:off x="4500563" y="1249363"/>
            <a:ext cx="1150937" cy="5762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800" dirty="0">
                <a:latin typeface="黑体" panose="02010609060101010101" pitchFamily="2" charset="-122"/>
                <a:ea typeface="黑体" panose="02010609060101010101" pitchFamily="2" charset="-122"/>
              </a:rPr>
              <a:t>出生地</a:t>
            </a:r>
            <a:endParaRPr lang="zh-CN" altLang="en-US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1" name="Text Box 386"/>
          <p:cNvSpPr txBox="1"/>
          <p:nvPr/>
        </p:nvSpPr>
        <p:spPr>
          <a:xfrm>
            <a:off x="3492500" y="1249363"/>
            <a:ext cx="1008063" cy="5762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zh-CN" altLang="en-US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2" name="Text Box 387"/>
          <p:cNvSpPr txBox="1"/>
          <p:nvPr/>
        </p:nvSpPr>
        <p:spPr>
          <a:xfrm>
            <a:off x="5651500" y="1249363"/>
            <a:ext cx="1152525" cy="5762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zh-CN" altLang="en-US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3" name="Text Box 388"/>
          <p:cNvSpPr txBox="1"/>
          <p:nvPr/>
        </p:nvSpPr>
        <p:spPr>
          <a:xfrm>
            <a:off x="755650" y="1824038"/>
            <a:ext cx="863600" cy="5762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800" dirty="0">
                <a:latin typeface="黑体" panose="02010609060101010101" pitchFamily="2" charset="-122"/>
                <a:ea typeface="黑体" panose="02010609060101010101" pitchFamily="2" charset="-122"/>
              </a:rPr>
              <a:t>入党时间</a:t>
            </a:r>
            <a:endParaRPr lang="zh-CN" altLang="en-US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4" name="Text Box 390"/>
          <p:cNvSpPr txBox="1"/>
          <p:nvPr/>
        </p:nvSpPr>
        <p:spPr>
          <a:xfrm>
            <a:off x="1619250" y="1824038"/>
            <a:ext cx="1008063" cy="5762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en-US" altLang="zh-CN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5" name="Text Box 391"/>
          <p:cNvSpPr txBox="1"/>
          <p:nvPr/>
        </p:nvSpPr>
        <p:spPr>
          <a:xfrm>
            <a:off x="3492500" y="1824038"/>
            <a:ext cx="1008063" cy="5762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en-US" altLang="zh-CN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6" name="Text Box 392"/>
          <p:cNvSpPr txBox="1"/>
          <p:nvPr/>
        </p:nvSpPr>
        <p:spPr>
          <a:xfrm>
            <a:off x="5651500" y="1824038"/>
            <a:ext cx="1152525" cy="5762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zh-CN" altLang="en-US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7" name="Text Box 393"/>
          <p:cNvSpPr txBox="1"/>
          <p:nvPr/>
        </p:nvSpPr>
        <p:spPr>
          <a:xfrm>
            <a:off x="755650" y="2400300"/>
            <a:ext cx="863600" cy="115252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800" dirty="0">
                <a:latin typeface="黑体" panose="02010609060101010101" pitchFamily="2" charset="-122"/>
                <a:ea typeface="黑体" panose="02010609060101010101" pitchFamily="2" charset="-122"/>
              </a:rPr>
              <a:t>学历学位</a:t>
            </a:r>
            <a:endParaRPr lang="zh-CN" altLang="en-US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8" name="Text Box 395"/>
          <p:cNvSpPr txBox="1"/>
          <p:nvPr/>
        </p:nvSpPr>
        <p:spPr>
          <a:xfrm>
            <a:off x="1619250" y="2400300"/>
            <a:ext cx="1008063" cy="576263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800" dirty="0">
                <a:latin typeface="黑体" panose="02010609060101010101" pitchFamily="2" charset="-122"/>
                <a:ea typeface="黑体" panose="02010609060101010101" pitchFamily="2" charset="-122"/>
              </a:rPr>
              <a:t>全日制教  育</a:t>
            </a:r>
            <a:endParaRPr lang="zh-CN" altLang="en-US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9" name="Text Box 396"/>
          <p:cNvSpPr txBox="1"/>
          <p:nvPr/>
        </p:nvSpPr>
        <p:spPr>
          <a:xfrm>
            <a:off x="2627313" y="1824038"/>
            <a:ext cx="863600" cy="5762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800" dirty="0">
                <a:latin typeface="黑体" panose="02010609060101010101" pitchFamily="2" charset="-122"/>
                <a:ea typeface="黑体" panose="02010609060101010101" pitchFamily="2" charset="-122"/>
              </a:rPr>
              <a:t>工作时间</a:t>
            </a:r>
            <a:endParaRPr lang="zh-CN" altLang="en-US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70" name="Text Box 397"/>
          <p:cNvSpPr txBox="1"/>
          <p:nvPr/>
        </p:nvSpPr>
        <p:spPr>
          <a:xfrm>
            <a:off x="4500563" y="1824038"/>
            <a:ext cx="1150937" cy="5762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800" dirty="0">
                <a:latin typeface="黑体" panose="02010609060101010101" pitchFamily="2" charset="-122"/>
                <a:ea typeface="黑体" panose="02010609060101010101" pitchFamily="2" charset="-122"/>
              </a:rPr>
              <a:t>专业技术职  务</a:t>
            </a:r>
            <a:endParaRPr lang="zh-CN" altLang="en-US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71" name="Text Box 398"/>
          <p:cNvSpPr txBox="1"/>
          <p:nvPr/>
        </p:nvSpPr>
        <p:spPr>
          <a:xfrm>
            <a:off x="1619250" y="2976563"/>
            <a:ext cx="1008063" cy="5762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800" dirty="0">
                <a:latin typeface="黑体" panose="02010609060101010101" pitchFamily="2" charset="-122"/>
                <a:ea typeface="黑体" panose="02010609060101010101" pitchFamily="2" charset="-122"/>
              </a:rPr>
              <a:t>在  职</a:t>
            </a:r>
            <a:endParaRPr lang="zh-CN" altLang="en-US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800" dirty="0">
                <a:latin typeface="黑体" panose="02010609060101010101" pitchFamily="2" charset="-122"/>
                <a:ea typeface="黑体" panose="02010609060101010101" pitchFamily="2" charset="-122"/>
              </a:rPr>
              <a:t>教  育</a:t>
            </a:r>
            <a:endParaRPr lang="zh-CN" altLang="en-US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72" name="Text Box 399"/>
          <p:cNvSpPr txBox="1"/>
          <p:nvPr/>
        </p:nvSpPr>
        <p:spPr>
          <a:xfrm>
            <a:off x="2627313" y="2400300"/>
            <a:ext cx="1873250" cy="576263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zh-CN" altLang="en-US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74" name="Text Box 401"/>
          <p:cNvSpPr txBox="1"/>
          <p:nvPr/>
        </p:nvSpPr>
        <p:spPr>
          <a:xfrm>
            <a:off x="4500563" y="2400300"/>
            <a:ext cx="1150937" cy="576263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800" dirty="0">
                <a:latin typeface="黑体" panose="02010609060101010101" pitchFamily="2" charset="-122"/>
                <a:ea typeface="黑体" panose="02010609060101010101" pitchFamily="2" charset="-122"/>
              </a:rPr>
              <a:t>毕业院校及专业</a:t>
            </a:r>
            <a:endParaRPr lang="zh-CN" altLang="en-US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75" name="Text Box 402"/>
          <p:cNvSpPr txBox="1"/>
          <p:nvPr/>
        </p:nvSpPr>
        <p:spPr>
          <a:xfrm>
            <a:off x="4500563" y="2976563"/>
            <a:ext cx="1150937" cy="5762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800" dirty="0">
                <a:latin typeface="黑体" panose="02010609060101010101" pitchFamily="2" charset="-122"/>
                <a:ea typeface="黑体" panose="02010609060101010101" pitchFamily="2" charset="-122"/>
              </a:rPr>
              <a:t>毕业院校及专业</a:t>
            </a:r>
            <a:endParaRPr lang="zh-CN" altLang="en-US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76" name="Text Box 403"/>
          <p:cNvSpPr txBox="1"/>
          <p:nvPr/>
        </p:nvSpPr>
        <p:spPr>
          <a:xfrm>
            <a:off x="5651500" y="2971483"/>
            <a:ext cx="2592388" cy="5762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zh-CN" altLang="en-US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77" name="Text Box 404"/>
          <p:cNvSpPr txBox="1"/>
          <p:nvPr/>
        </p:nvSpPr>
        <p:spPr>
          <a:xfrm>
            <a:off x="5651500" y="2400300"/>
            <a:ext cx="2592388" cy="576263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zh-CN" altLang="en-US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78" name="Text Box 405"/>
          <p:cNvSpPr txBox="1">
            <a:spLocks noChangeArrowheads="1"/>
          </p:cNvSpPr>
          <p:nvPr/>
        </p:nvSpPr>
        <p:spPr bwMode="auto">
          <a:xfrm>
            <a:off x="755650" y="3552825"/>
            <a:ext cx="1873250" cy="4572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</a:ln>
        </p:spPr>
        <p:txBody>
          <a:bodyPr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0" i="0" u="none" strike="noStrike" kern="1200" cap="none" spc="-15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黑体" panose="02010609060101010101" pitchFamily="2" charset="-122"/>
                <a:ea typeface="黑体" panose="02010609060101010101" pitchFamily="2" charset="-122"/>
                <a:cs typeface="+mn-cs"/>
              </a:rPr>
              <a:t>现职及任同职级时间</a:t>
            </a:r>
            <a:endParaRPr kumimoji="0" lang="zh-CN" altLang="en-US" sz="1600" b="0" i="0" u="none" strike="noStrike" kern="1200" cap="none" spc="-15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黑体" panose="02010609060101010101" pitchFamily="2" charset="-122"/>
              <a:ea typeface="黑体" panose="02010609060101010101" pitchFamily="2" charset="-122"/>
              <a:cs typeface="+mn-cs"/>
            </a:endParaRPr>
          </a:p>
        </p:txBody>
      </p:sp>
      <p:sp>
        <p:nvSpPr>
          <p:cNvPr id="2079" name="Text Box 406"/>
          <p:cNvSpPr txBox="1"/>
          <p:nvPr/>
        </p:nvSpPr>
        <p:spPr>
          <a:xfrm>
            <a:off x="2628900" y="3552825"/>
            <a:ext cx="5621020" cy="457200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eaLnBrk="1" fontAlgn="ctr" hangingPunct="1">
              <a:spcBef>
                <a:spcPct val="0"/>
              </a:spcBef>
              <a:buNone/>
            </a:pPr>
            <a:endParaRPr lang="en-US" altLang="zh-CN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80" name="Text Box 407"/>
          <p:cNvSpPr txBox="1"/>
          <p:nvPr/>
        </p:nvSpPr>
        <p:spPr>
          <a:xfrm>
            <a:off x="1619250" y="4010025"/>
            <a:ext cx="6624638" cy="261937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just">
              <a:lnSpc>
                <a:spcPts val="22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****</a:t>
            </a:r>
            <a:r>
              <a:rPr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年</a:t>
            </a:r>
            <a:r>
              <a:rPr lang="en-US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**</a:t>
            </a:r>
            <a:r>
              <a:rPr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月—</a:t>
            </a:r>
            <a:r>
              <a:rPr lang="en-US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****</a:t>
            </a:r>
            <a:r>
              <a:rPr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年</a:t>
            </a:r>
            <a:r>
              <a:rPr lang="en-US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**</a:t>
            </a:r>
            <a:r>
              <a:rPr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月</a:t>
            </a:r>
            <a:r>
              <a:rPr lang="en-US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  </a:t>
            </a:r>
            <a:r>
              <a:rPr sz="1600" dirty="0" err="1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河南大学淮河医院</a:t>
            </a:r>
            <a:r>
              <a:rPr lang="en-US" altLang="zh-CN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**</a:t>
            </a:r>
            <a:r>
              <a:rPr lang="zh-CN" altLang="en-US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科</a:t>
            </a:r>
            <a:r>
              <a:rPr lang="en-US" altLang="zh-CN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**</a:t>
            </a:r>
            <a:r>
              <a:rPr lang="zh-CN" altLang="en-US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病区 </a:t>
            </a:r>
            <a:r>
              <a:rPr lang="en-US" altLang="zh-CN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 </a:t>
            </a:r>
            <a:r>
              <a:rPr sz="1600" dirty="0" err="1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护士</a:t>
            </a:r>
            <a:endParaRPr sz="1600" dirty="0" err="1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  <a:sym typeface="+mn-ea"/>
            </a:endParaRPr>
          </a:p>
          <a:p>
            <a:pPr marL="0" lvl="0" indent="0" algn="just">
              <a:lnSpc>
                <a:spcPts val="2200"/>
              </a:lnSpc>
              <a:spcBef>
                <a:spcPts val="0"/>
              </a:spcBef>
              <a:buNone/>
            </a:pPr>
            <a:r>
              <a:rPr lang="en-US" altLang="zh-CN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(</a:t>
            </a:r>
            <a:r>
              <a:rPr lang="zh-CN" altLang="en-US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其间：</a:t>
            </a:r>
            <a:r>
              <a:rPr lang="en-US" altLang="zh-CN" sz="1600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****.**-****.**  </a:t>
            </a:r>
            <a:r>
              <a:rPr lang="zh-CN" altLang="en-US" sz="1600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可填进修、学习</a:t>
            </a:r>
            <a:r>
              <a:rPr lang="zh-CN" altLang="en-US" sz="1600" dirty="0"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等经历）</a:t>
            </a:r>
            <a:endParaRPr sz="1600" dirty="0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</a:endParaRPr>
          </a:p>
          <a:p>
            <a:pPr marL="0" lvl="0" indent="0" algn="just">
              <a:lnSpc>
                <a:spcPts val="22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****</a:t>
            </a:r>
            <a:r>
              <a:rPr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年</a:t>
            </a:r>
            <a:r>
              <a:rPr lang="en-US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**</a:t>
            </a:r>
            <a:r>
              <a:rPr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月—</a:t>
            </a:r>
            <a:r>
              <a:rPr lang="en-US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****</a:t>
            </a:r>
            <a:r>
              <a:rPr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年</a:t>
            </a:r>
            <a:r>
              <a:rPr lang="en-US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**</a:t>
            </a:r>
            <a:r>
              <a:rPr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月</a:t>
            </a:r>
            <a:r>
              <a:rPr lang="en-US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  </a:t>
            </a:r>
            <a:r>
              <a:rPr lang="zh-CN" altLang="en-US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河南大学淮河医院</a:t>
            </a:r>
            <a:r>
              <a:rPr lang="en-US" altLang="zh-CN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**</a:t>
            </a:r>
            <a:r>
              <a:rPr lang="zh-CN" altLang="en-US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科</a:t>
            </a:r>
            <a:r>
              <a:rPr lang="en-US" altLang="zh-CN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**</a:t>
            </a:r>
            <a:r>
              <a:rPr lang="zh-CN" altLang="en-US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病区 </a:t>
            </a:r>
            <a:r>
              <a:rPr lang="en-US" altLang="zh-CN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 </a:t>
            </a:r>
            <a:r>
              <a:rPr sz="1600" dirty="0" err="1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护师</a:t>
            </a:r>
            <a:endParaRPr sz="1600" dirty="0" err="1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  <a:sym typeface="+mn-ea"/>
            </a:endParaRPr>
          </a:p>
          <a:p>
            <a:pPr marL="0" lvl="0" indent="0" algn="just">
              <a:lnSpc>
                <a:spcPts val="2200"/>
              </a:lnSpc>
              <a:spcBef>
                <a:spcPts val="0"/>
              </a:spcBef>
              <a:buNone/>
            </a:pPr>
            <a:r>
              <a:rPr lang="en-US" altLang="zh-CN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(</a:t>
            </a:r>
            <a:r>
              <a:rPr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其间：</a:t>
            </a:r>
            <a:r>
              <a:rPr lang="en-US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****.**</a:t>
            </a:r>
            <a:r>
              <a:rPr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-</a:t>
            </a:r>
            <a:r>
              <a:rPr lang="en-US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****.**  </a:t>
            </a:r>
            <a:r>
              <a:rPr lang="en-US" altLang="zh-CN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****</a:t>
            </a:r>
            <a:r>
              <a:rPr lang="zh-CN" altLang="en-US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学校</a:t>
            </a:r>
            <a:r>
              <a:rPr lang="en-US" altLang="zh-CN" sz="160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****</a:t>
            </a:r>
            <a:r>
              <a:rPr lang="zh-CN" altLang="en-US" sz="160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专业</a:t>
            </a:r>
            <a:r>
              <a:rPr lang="en-US" altLang="zh-CN" sz="160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            </a:t>
            </a:r>
            <a:r>
              <a:rPr lang="zh-CN" altLang="en-US" sz="160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本科 </a:t>
            </a:r>
            <a:endParaRPr lang="zh-CN" altLang="zh-CN" sz="1600" dirty="0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  <a:cs typeface="黑体" panose="02010609060101010101" pitchFamily="2" charset="-122"/>
              <a:sym typeface="+mn-ea"/>
            </a:endParaRPr>
          </a:p>
          <a:p>
            <a:pPr marL="0" lvl="0" indent="0" algn="just">
              <a:lnSpc>
                <a:spcPts val="2200"/>
              </a:lnSpc>
              <a:spcBef>
                <a:spcPts val="0"/>
              </a:spcBef>
              <a:buNone/>
            </a:pPr>
            <a:r>
              <a:rPr lang="en-US" altLang="zh-CN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****</a:t>
            </a:r>
            <a:r>
              <a:rPr lang="zh-CN" altLang="en-US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年</a:t>
            </a:r>
            <a:r>
              <a:rPr lang="en-US" altLang="zh-CN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**</a:t>
            </a:r>
            <a:r>
              <a:rPr lang="zh-CN" altLang="en-US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月</a:t>
            </a:r>
            <a:r>
              <a:rPr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—</a:t>
            </a:r>
            <a:r>
              <a:rPr lang="zh-CN" altLang="zh-CN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至今</a:t>
            </a:r>
            <a:r>
              <a:rPr lang="en-US" altLang="zh-CN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        </a:t>
            </a:r>
            <a:r>
              <a:rPr lang="zh-CN" altLang="zh-CN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河南大学淮河医院</a:t>
            </a:r>
            <a:r>
              <a:rPr lang="en-US" altLang="zh-CN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**</a:t>
            </a:r>
            <a:r>
              <a:rPr lang="zh-CN" altLang="zh-CN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科</a:t>
            </a:r>
            <a:r>
              <a:rPr lang="en-US" altLang="zh-CN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**</a:t>
            </a:r>
            <a:r>
              <a:rPr lang="zh-CN" altLang="zh-CN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病区</a:t>
            </a:r>
            <a:r>
              <a:rPr lang="en-US" altLang="zh-CN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cs typeface="黑体" panose="02010609060101010101" pitchFamily="2" charset="-122"/>
                <a:sym typeface="+mn-ea"/>
              </a:rPr>
              <a:t>  </a:t>
            </a:r>
            <a:r>
              <a:rPr lang="zh-CN" altLang="zh-CN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  <a:sym typeface="+mn-ea"/>
              </a:rPr>
              <a:t>主管护师</a:t>
            </a:r>
            <a:endParaRPr lang="zh-CN" altLang="zh-CN" sz="1600" dirty="0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  <a:sym typeface="+mn-ea"/>
            </a:endParaRPr>
          </a:p>
          <a:p>
            <a:pPr marL="0" lvl="0" indent="0" algn="just">
              <a:lnSpc>
                <a:spcPts val="2200"/>
              </a:lnSpc>
              <a:spcBef>
                <a:spcPts val="0"/>
              </a:spcBef>
              <a:buNone/>
            </a:pPr>
            <a:r>
              <a:rPr lang="zh-CN" altLang="en-US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（注：按照以上格式根据个人真实情况填写，</a:t>
            </a:r>
            <a:r>
              <a:rPr lang="zh-CN" altLang="en-US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注意时间</a:t>
            </a:r>
            <a:r>
              <a:rPr lang="zh-CN" altLang="en-US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前后衔接</a:t>
            </a:r>
            <a:r>
              <a:rPr lang="zh-CN" altLang="en-US" sz="1600" dirty="0">
                <a:solidFill>
                  <a:srgbClr val="00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）</a:t>
            </a:r>
            <a:endParaRPr lang="zh-CN" altLang="en-US" sz="1600" dirty="0">
              <a:solidFill>
                <a:srgbClr val="00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81" name="Text Box 408"/>
          <p:cNvSpPr txBox="1"/>
          <p:nvPr/>
        </p:nvSpPr>
        <p:spPr>
          <a:xfrm>
            <a:off x="755650" y="4010025"/>
            <a:ext cx="863600" cy="2619375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800" dirty="0">
                <a:latin typeface="黑体" panose="02010609060101010101" pitchFamily="2" charset="-122"/>
                <a:ea typeface="黑体" panose="02010609060101010101" pitchFamily="2" charset="-122"/>
              </a:rPr>
              <a:t>工</a:t>
            </a:r>
            <a:endParaRPr lang="en-US" altLang="zh-CN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800" dirty="0">
                <a:latin typeface="黑体" panose="02010609060101010101" pitchFamily="2" charset="-122"/>
                <a:ea typeface="黑体" panose="02010609060101010101" pitchFamily="2" charset="-122"/>
              </a:rPr>
              <a:t>作</a:t>
            </a:r>
            <a:endParaRPr lang="en-US" altLang="zh-CN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800" dirty="0">
                <a:latin typeface="黑体" panose="02010609060101010101" pitchFamily="2" charset="-122"/>
                <a:ea typeface="黑体" panose="02010609060101010101" pitchFamily="2" charset="-122"/>
              </a:rPr>
              <a:t>经</a:t>
            </a:r>
            <a:endParaRPr lang="en-US" altLang="zh-CN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800" dirty="0">
                <a:latin typeface="黑体" panose="02010609060101010101" pitchFamily="2" charset="-122"/>
                <a:ea typeface="黑体" panose="02010609060101010101" pitchFamily="2" charset="-122"/>
              </a:rPr>
              <a:t>历</a:t>
            </a:r>
            <a:endParaRPr lang="zh-CN" altLang="en-US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82" name="Text Box 411"/>
          <p:cNvSpPr txBox="1"/>
          <p:nvPr/>
        </p:nvSpPr>
        <p:spPr>
          <a:xfrm>
            <a:off x="1619250" y="1249363"/>
            <a:ext cx="1008063" cy="576262"/>
          </a:xfrm>
          <a:prstGeom prst="rect">
            <a:avLst/>
          </a:prstGeom>
          <a:noFill/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ctr" anchorCtr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zh-CN" altLang="en-US" sz="180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83e3064e-2ead-423a-9812-3eb2ac57fe67"/>
  <p:tag name="COMMONDATA" val="eyJoZGlkIjoiODA1ZTFmNmE4MGVhOWQyZTY5MmE2OWM3ZTRkZTk3NGIifQ=="/>
</p:tagLst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322</Words>
  <Application>WPS 演示</Application>
  <PresentationFormat>全屏显示(4:3)</PresentationFormat>
  <Paragraphs>48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华文新魏</vt:lpstr>
      <vt:lpstr>黑体</vt:lpstr>
      <vt:lpstr>微软雅黑</vt:lpstr>
      <vt:lpstr>Arial Unicode MS</vt:lpstr>
      <vt:lpstr>Calibri</vt:lpstr>
      <vt:lpstr>默认设计模板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yuan</cp:lastModifiedBy>
  <cp:revision>47</cp:revision>
  <cp:lastPrinted>2023-03-02T02:31:00Z</cp:lastPrinted>
  <dcterms:created xsi:type="dcterms:W3CDTF">2025-03-31T07:04:00Z</dcterms:created>
  <dcterms:modified xsi:type="dcterms:W3CDTF">2025-11-11T00:29:55Z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  <property fmtid="{D5CDD505-2E9C-101B-9397-08002B2CF9AE}" pid="3" name="ICV">
    <vt:lpwstr>DCAF50BF9B5E467D927BDD8D4DF706A3_13</vt:lpwstr>
  </property>
  <property fmtid="{D5CDD505-2E9C-101B-9397-08002B2CF9AE}" pid="4" name="KSOProductBuildVer">
    <vt:lpwstr>2052-11.1.0.12165</vt:lpwstr>
  </property>
</Properties>
</file>